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14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1200"/>
            <a:ext cx="7772400" cy="2133600"/>
          </a:xfrm>
        </p:spPr>
        <p:txBody>
          <a:bodyPr anchor="b" anchorCtr="0">
            <a:noAutofit/>
          </a:bodyPr>
          <a:lstStyle>
            <a:lvl1pPr>
              <a:defRPr sz="66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4114800"/>
            <a:ext cx="6400800" cy="106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198D91-C8C3-4A75-9A74-3B2ACABE653E}"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198D91-C8C3-4A75-9A74-3B2ACABE653E}"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198D91-C8C3-4A75-9A74-3B2ACABE653E}" type="datetimeFigureOut">
              <a:rPr lang="en-US" smtClean="0"/>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E07C879C-F384-4064-8998-67F2736CCB2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rgbClr val="FF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rgbClr val="FF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198D91-C8C3-4A75-9A74-3B2ACABE653E}" type="datetimeFigureOut">
              <a:rPr lang="en-US" smtClean="0"/>
              <a:t>1/21/2021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E07C879C-F384-4064-8998-67F2736CCB2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198D91-C8C3-4A75-9A74-3B2ACABE653E}" type="datetimeFigureOut">
              <a:rPr lang="en-US" smtClean="0"/>
              <a:t>1/21/2021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E07C879C-F384-4064-8998-67F2736CCB2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198D91-C8C3-4A75-9A74-3B2ACABE653E}" type="datetimeFigureOut">
              <a:rPr lang="en-US" smtClean="0"/>
              <a:t>1/21/2021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E07C879C-F384-4064-8998-67F2736CCB2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479550"/>
          </a:xfrm>
        </p:spPr>
        <p:txBody>
          <a:bodyPr anchor="b">
            <a:normAutofit/>
          </a:bodyPr>
          <a:lstStyle>
            <a:lvl1pPr algn="l">
              <a:defRPr sz="32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752600"/>
            <a:ext cx="3008313" cy="43735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58198D91-C8C3-4A75-9A74-3B2ACABE653E}" type="datetimeFigureOut">
              <a:rPr lang="en-US" smtClean="0"/>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E07C879C-F384-4064-8998-67F2736CCB2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198D91-C8C3-4A75-9A74-3B2ACABE653E}" type="datetimeFigureOut">
              <a:rPr lang="en-US" smtClean="0"/>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E07C879C-F384-4064-8998-67F2736CCB2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198D91-C8C3-4A75-9A74-3B2ACABE653E}" type="datetimeFigureOut">
              <a:rPr lang="en-US" smtClean="0"/>
              <a:t>1/21/2021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914400" rtl="0" eaLnBrk="1" latinLnBrk="0" hangingPunct="1">
        <a:spcBef>
          <a:spcPct val="0"/>
        </a:spcBef>
        <a:buNone/>
        <a:defRPr sz="4800" b="1" kern="1200">
          <a:solidFill>
            <a:srgbClr val="0070C0"/>
          </a:solidFill>
          <a:latin typeface="Adobe Garamond Pro" pitchFamily="18" charset="0"/>
          <a:ea typeface="+mj-ea"/>
          <a:cs typeface="+mj-cs"/>
        </a:defRPr>
      </a:lvl1pPr>
    </p:titleStyle>
    <p:bodyStyle>
      <a:lvl1pPr marL="342900" indent="-342900" algn="l" defTabSz="914400" rtl="0" eaLnBrk="1" latinLnBrk="0" hangingPunct="1">
        <a:spcBef>
          <a:spcPct val="20000"/>
        </a:spcBef>
        <a:buClr>
          <a:srgbClr val="FF0000"/>
        </a:buClr>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rgbClr val="FF0000"/>
        </a:buClr>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Clr>
          <a:srgbClr val="FF0000"/>
        </a:buClr>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Clr>
          <a:srgbClr val="FF0000"/>
        </a:buClr>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rgbClr val="FF0000"/>
        </a:buClr>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Forward Together </a:t>
            </a:r>
            <a:r>
              <a:rPr lang="en-US" b="0" dirty="0"/>
              <a:t/>
            </a:r>
            <a:br>
              <a:rPr lang="en-US" b="0" dirty="0"/>
            </a:br>
            <a:r>
              <a:rPr lang="en-US" dirty="0"/>
              <a:t>Working </a:t>
            </a:r>
            <a:r>
              <a:rPr lang="en-US" dirty="0" smtClean="0"/>
              <a:t>Group</a:t>
            </a:r>
            <a:endParaRPr lang="en-US" dirty="0"/>
          </a:p>
        </p:txBody>
      </p:sp>
      <p:sp>
        <p:nvSpPr>
          <p:cNvPr id="3" name="Subtitle 2"/>
          <p:cNvSpPr>
            <a:spLocks noGrp="1"/>
          </p:cNvSpPr>
          <p:nvPr>
            <p:ph type="subTitle" idx="1"/>
          </p:nvPr>
        </p:nvSpPr>
        <p:spPr/>
        <p:txBody>
          <a:bodyPr>
            <a:normAutofit lnSpcReduction="10000"/>
          </a:bodyPr>
          <a:lstStyle/>
          <a:p>
            <a:r>
              <a:rPr lang="en-US" dirty="0" smtClean="0"/>
              <a:t>Final Report Highlights for Council</a:t>
            </a:r>
          </a:p>
          <a:p>
            <a:r>
              <a:rPr lang="en-US" dirty="0" smtClean="0"/>
              <a:t>January 24, 2021</a:t>
            </a:r>
            <a:endParaRPr lang="en-US" dirty="0"/>
          </a:p>
        </p:txBody>
      </p:sp>
      <p:pic>
        <p:nvPicPr>
          <p:cNvPr id="1026" name="Picture 2" descr="https://lh6.googleusercontent.com/vgXAvUTDV5QgXDhPg8c3OqIAHOOmi4-CMPEd_HuK35xlo_sSMrlMV4IltQlVwsTaGMsUi78cDna1ie1WZlpi_t4Qo3SEtw_AoNuL0N0FpD43x59e96ic39idGyqaqMuaQ0NIN5ynxB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87687" y="5562600"/>
            <a:ext cx="2968625" cy="8738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Standing Committees Consensus</a:t>
            </a:r>
            <a:endParaRPr lang="en-US" dirty="0"/>
          </a:p>
        </p:txBody>
      </p:sp>
      <p:sp>
        <p:nvSpPr>
          <p:cNvPr id="3" name="Content Placeholder 2"/>
          <p:cNvSpPr>
            <a:spLocks noGrp="1"/>
          </p:cNvSpPr>
          <p:nvPr>
            <p:ph idx="1"/>
          </p:nvPr>
        </p:nvSpPr>
        <p:spPr/>
        <p:txBody>
          <a:bodyPr>
            <a:normAutofit fontScale="85000" lnSpcReduction="20000"/>
          </a:bodyPr>
          <a:lstStyle/>
          <a:p>
            <a:pPr lvl="0"/>
            <a:r>
              <a:rPr lang="en-US" b="1" i="1" dirty="0"/>
              <a:t>There is very little shared understanding of what member engagement currently looks like and what engagement can be when implementing the Forward Together recommendations.</a:t>
            </a:r>
          </a:p>
          <a:p>
            <a:pPr lvl="0"/>
            <a:r>
              <a:rPr lang="en-US" dirty="0"/>
              <a:t>The majority of the responses indicated that there is a need for additional committees for Core Values and Intellectual Freedom. Though other committees were mentioned, these two committees had the majority of responses from Council members. There needs to be a clearer determination of the role of the committees in regards to the governance of ALA.</a:t>
            </a:r>
          </a:p>
          <a:p>
            <a:endParaRPr lang="en-US" dirty="0"/>
          </a:p>
        </p:txBody>
      </p:sp>
    </p:spTree>
    <p:extLst>
      <p:ext uri="{BB962C8B-B14F-4D97-AF65-F5344CB8AC3E}">
        <p14:creationId xmlns:p14="http://schemas.microsoft.com/office/powerpoint/2010/main" val="1660557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Committees Consensus (continued)</a:t>
            </a:r>
            <a:endParaRPr lang="en-US" dirty="0"/>
          </a:p>
        </p:txBody>
      </p:sp>
      <p:sp>
        <p:nvSpPr>
          <p:cNvPr id="3" name="Content Placeholder 2"/>
          <p:cNvSpPr>
            <a:spLocks noGrp="1"/>
          </p:cNvSpPr>
          <p:nvPr>
            <p:ph idx="1"/>
          </p:nvPr>
        </p:nvSpPr>
        <p:spPr/>
        <p:txBody>
          <a:bodyPr/>
          <a:lstStyle/>
          <a:p>
            <a:pPr lvl="0"/>
            <a:r>
              <a:rPr lang="en-US" dirty="0"/>
              <a:t>There is support for terms of greater than 2 years. The number of years in a term is an open question. </a:t>
            </a:r>
          </a:p>
          <a:p>
            <a:pPr lvl="0"/>
            <a:r>
              <a:rPr lang="en-US" dirty="0"/>
              <a:t>Being appointed to a committee should be limited. The extent of the limitation is an open question. </a:t>
            </a:r>
          </a:p>
          <a:p>
            <a:endParaRPr lang="en-US" dirty="0"/>
          </a:p>
        </p:txBody>
      </p:sp>
    </p:spTree>
    <p:extLst>
      <p:ext uri="{BB962C8B-B14F-4D97-AF65-F5344CB8AC3E}">
        <p14:creationId xmlns:p14="http://schemas.microsoft.com/office/powerpoint/2010/main" val="2513998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Round Tables 1% Consensus</a:t>
            </a:r>
            <a:endParaRPr lang="en-US" dirty="0"/>
          </a:p>
        </p:txBody>
      </p:sp>
      <p:sp>
        <p:nvSpPr>
          <p:cNvPr id="3" name="Content Placeholder 2"/>
          <p:cNvSpPr>
            <a:spLocks noGrp="1"/>
          </p:cNvSpPr>
          <p:nvPr>
            <p:ph idx="1"/>
          </p:nvPr>
        </p:nvSpPr>
        <p:spPr/>
        <p:txBody>
          <a:bodyPr>
            <a:normAutofit fontScale="92500"/>
          </a:bodyPr>
          <a:lstStyle/>
          <a:p>
            <a:pPr lvl="0"/>
            <a:r>
              <a:rPr lang="en-US" dirty="0"/>
              <a:t>Round table existence should not be based on membership numbers alone. Round table creation and existence could be based on a matrix of specified factors that could include awards, publications, endowments, diversity, etc.</a:t>
            </a:r>
          </a:p>
          <a:p>
            <a:pPr lvl="0"/>
            <a:r>
              <a:rPr lang="en-US" dirty="0"/>
              <a:t>There is support for the merger of some round tables to make them more viable within ALA. Criteria of merging is an open question. </a:t>
            </a:r>
          </a:p>
          <a:p>
            <a:endParaRPr lang="en-US" dirty="0"/>
          </a:p>
        </p:txBody>
      </p:sp>
    </p:spTree>
    <p:extLst>
      <p:ext uri="{BB962C8B-B14F-4D97-AF65-F5344CB8AC3E}">
        <p14:creationId xmlns:p14="http://schemas.microsoft.com/office/powerpoint/2010/main" val="2925041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Round Tables Documents Consensus</a:t>
            </a:r>
            <a:endParaRPr lang="en-US" dirty="0"/>
          </a:p>
        </p:txBody>
      </p:sp>
      <p:sp>
        <p:nvSpPr>
          <p:cNvPr id="3" name="Content Placeholder 2"/>
          <p:cNvSpPr>
            <a:spLocks noGrp="1"/>
          </p:cNvSpPr>
          <p:nvPr>
            <p:ph idx="1"/>
          </p:nvPr>
        </p:nvSpPr>
        <p:spPr/>
        <p:txBody>
          <a:bodyPr/>
          <a:lstStyle/>
          <a:p>
            <a:pPr lvl="0"/>
            <a:r>
              <a:rPr lang="en-US" dirty="0"/>
              <a:t>Round tables should have a shared or unified governance document.</a:t>
            </a:r>
          </a:p>
          <a:p>
            <a:pPr lvl="0"/>
            <a:r>
              <a:rPr lang="en-US" dirty="0"/>
              <a:t>The Round Table Coordinating Assembly’s task force working on a governing document template for round tables should be invited to report to Council once they have completed their work. </a:t>
            </a:r>
          </a:p>
          <a:p>
            <a:endParaRPr lang="en-US" dirty="0"/>
          </a:p>
        </p:txBody>
      </p:sp>
    </p:spTree>
    <p:extLst>
      <p:ext uri="{BB962C8B-B14F-4D97-AF65-F5344CB8AC3E}">
        <p14:creationId xmlns:p14="http://schemas.microsoft.com/office/powerpoint/2010/main" val="887262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of Council</a:t>
            </a:r>
            <a:endParaRPr lang="en-US" dirty="0"/>
          </a:p>
        </p:txBody>
      </p:sp>
      <p:sp>
        <p:nvSpPr>
          <p:cNvPr id="3" name="Content Placeholder 2"/>
          <p:cNvSpPr>
            <a:spLocks noGrp="1"/>
          </p:cNvSpPr>
          <p:nvPr>
            <p:ph idx="1"/>
          </p:nvPr>
        </p:nvSpPr>
        <p:spPr/>
        <p:txBody>
          <a:bodyPr>
            <a:normAutofit lnSpcReduction="10000"/>
          </a:bodyPr>
          <a:lstStyle/>
          <a:p>
            <a:r>
              <a:rPr lang="en-US" dirty="0"/>
              <a:t>There is not a significant amount of consensus in this area, but the survey data suggests there is support for reducing the number of at-large Councilors. Quick polls during the session showed 89% of respondents pre-discussion and 94% of respondents post-discussion are interested in some type of change to Council structure. More discussion of specific proposals will be necessary.</a:t>
            </a:r>
          </a:p>
          <a:p>
            <a:endParaRPr lang="en-US" dirty="0"/>
          </a:p>
        </p:txBody>
      </p:sp>
    </p:spTree>
    <p:extLst>
      <p:ext uri="{BB962C8B-B14F-4D97-AF65-F5344CB8AC3E}">
        <p14:creationId xmlns:p14="http://schemas.microsoft.com/office/powerpoint/2010/main" val="411258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Additional Themes</a:t>
            </a:r>
            <a:br>
              <a:rPr lang="en-US" dirty="0" smtClean="0"/>
            </a:br>
            <a:r>
              <a:rPr lang="en-US" dirty="0" smtClean="0"/>
              <a:t>(more in CD#35)</a:t>
            </a:r>
            <a:endParaRPr lang="en-US" dirty="0"/>
          </a:p>
        </p:txBody>
      </p:sp>
      <p:sp>
        <p:nvSpPr>
          <p:cNvPr id="3" name="Content Placeholder 2"/>
          <p:cNvSpPr>
            <a:spLocks noGrp="1"/>
          </p:cNvSpPr>
          <p:nvPr>
            <p:ph idx="1"/>
          </p:nvPr>
        </p:nvSpPr>
        <p:spPr/>
        <p:txBody>
          <a:bodyPr>
            <a:normAutofit lnSpcReduction="10000"/>
          </a:bodyPr>
          <a:lstStyle/>
          <a:p>
            <a:r>
              <a:rPr lang="en-US" dirty="0" smtClean="0"/>
              <a:t>There are complexity and layers to ALA governance. </a:t>
            </a:r>
          </a:p>
          <a:p>
            <a:r>
              <a:rPr lang="en-US" dirty="0" smtClean="0"/>
              <a:t>Council needs more information on how the proposed Assemblies would communicate and if those bodies would have any “policy power” or Board representation—any resolutions would need to engage these questions from the beginning.</a:t>
            </a:r>
            <a:endParaRPr lang="en-US" dirty="0"/>
          </a:p>
        </p:txBody>
      </p:sp>
    </p:spTree>
    <p:extLst>
      <p:ext uri="{BB962C8B-B14F-4D97-AF65-F5344CB8AC3E}">
        <p14:creationId xmlns:p14="http://schemas.microsoft.com/office/powerpoint/2010/main" val="678268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Action Steps</a:t>
            </a:r>
            <a:endParaRPr lang="en-US" dirty="0"/>
          </a:p>
        </p:txBody>
      </p:sp>
      <p:sp>
        <p:nvSpPr>
          <p:cNvPr id="3" name="Content Placeholder 2"/>
          <p:cNvSpPr>
            <a:spLocks noGrp="1"/>
          </p:cNvSpPr>
          <p:nvPr>
            <p:ph idx="1"/>
          </p:nvPr>
        </p:nvSpPr>
        <p:spPr/>
        <p:txBody>
          <a:bodyPr/>
          <a:lstStyle/>
          <a:p>
            <a:r>
              <a:rPr lang="en-US" dirty="0" smtClean="0"/>
              <a:t>President Jefferson charged us </a:t>
            </a:r>
            <a:r>
              <a:rPr lang="en-US" dirty="0" smtClean="0"/>
              <a:t>with finding possible areas of consensus for the Resolutions group to act on in the next stage of the FT process</a:t>
            </a:r>
            <a:endParaRPr lang="en-US" dirty="0" smtClean="0"/>
          </a:p>
          <a:p>
            <a:r>
              <a:rPr lang="en-US" dirty="0" smtClean="0"/>
              <a:t>Pages 12 and 13 of CD#35 is our group’s attempt to do that</a:t>
            </a:r>
            <a:endParaRPr lang="en-US" dirty="0"/>
          </a:p>
        </p:txBody>
      </p:sp>
    </p:spTree>
    <p:extLst>
      <p:ext uri="{BB962C8B-B14F-4D97-AF65-F5344CB8AC3E}">
        <p14:creationId xmlns:p14="http://schemas.microsoft.com/office/powerpoint/2010/main" val="1398115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Reminders</a:t>
            </a:r>
            <a:endParaRPr lang="en-US" dirty="0"/>
          </a:p>
        </p:txBody>
      </p:sp>
      <p:sp>
        <p:nvSpPr>
          <p:cNvPr id="3" name="Content Placeholder 2"/>
          <p:cNvSpPr>
            <a:spLocks noGrp="1"/>
          </p:cNvSpPr>
          <p:nvPr>
            <p:ph idx="1"/>
          </p:nvPr>
        </p:nvSpPr>
        <p:spPr/>
        <p:txBody>
          <a:bodyPr/>
          <a:lstStyle/>
          <a:p>
            <a:r>
              <a:rPr lang="en-US" dirty="0" smtClean="0"/>
              <a:t>Council participation is </a:t>
            </a:r>
            <a:r>
              <a:rPr lang="en-US" b="1" i="1" u="sng" dirty="0" smtClean="0"/>
              <a:t>absolutely critical</a:t>
            </a:r>
            <a:r>
              <a:rPr lang="en-US" dirty="0" smtClean="0"/>
              <a:t> for any changes ahead.</a:t>
            </a:r>
          </a:p>
          <a:p>
            <a:r>
              <a:rPr lang="en-US" dirty="0" smtClean="0"/>
              <a:t>The current FT process does not include ALA-APA or divisions.</a:t>
            </a:r>
          </a:p>
          <a:p>
            <a:r>
              <a:rPr lang="en-US" i="1" u="sng" dirty="0" smtClean="0"/>
              <a:t>Governance is only one path to engagement in ALA</a:t>
            </a:r>
            <a:r>
              <a:rPr lang="en-US" dirty="0" smtClean="0"/>
              <a:t>.</a:t>
            </a:r>
            <a:endParaRPr lang="en-US" i="1" u="sng" dirty="0" smtClean="0"/>
          </a:p>
        </p:txBody>
      </p:sp>
    </p:spTree>
    <p:extLst>
      <p:ext uri="{BB962C8B-B14F-4D97-AF65-F5344CB8AC3E}">
        <p14:creationId xmlns:p14="http://schemas.microsoft.com/office/powerpoint/2010/main" val="1275076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p:txBody>
          <a:bodyPr/>
          <a:lstStyle/>
          <a:p>
            <a:r>
              <a:rPr lang="en-US" dirty="0" smtClean="0"/>
              <a:t>ALA Staff Liaison Raymond Garcia</a:t>
            </a:r>
          </a:p>
          <a:p>
            <a:r>
              <a:rPr lang="en-US" dirty="0" smtClean="0"/>
              <a:t>ALA Staff Liaison Marsha Burgess and the entire Governance Office staff</a:t>
            </a:r>
          </a:p>
          <a:p>
            <a:r>
              <a:rPr lang="en-US" dirty="0" smtClean="0"/>
              <a:t>SCOE Chair </a:t>
            </a:r>
            <a:r>
              <a:rPr lang="en-US" dirty="0" err="1" smtClean="0"/>
              <a:t>Lessa</a:t>
            </a:r>
            <a:r>
              <a:rPr lang="en-US" dirty="0" smtClean="0"/>
              <a:t> </a:t>
            </a:r>
            <a:r>
              <a:rPr lang="en-US" dirty="0" err="1" smtClean="0"/>
              <a:t>Pelayo-Lozada</a:t>
            </a:r>
            <a:endParaRPr lang="en-US" dirty="0" smtClean="0"/>
          </a:p>
          <a:p>
            <a:r>
              <a:rPr lang="en-US" dirty="0" smtClean="0"/>
              <a:t>President Jefferson and President-Elect Wong</a:t>
            </a:r>
          </a:p>
          <a:p>
            <a:r>
              <a:rPr lang="en-US" dirty="0" smtClean="0"/>
              <a:t>The newly formed FT Resolutions Working Group</a:t>
            </a:r>
          </a:p>
        </p:txBody>
      </p:sp>
    </p:spTree>
    <p:extLst>
      <p:ext uri="{BB962C8B-B14F-4D97-AF65-F5344CB8AC3E}">
        <p14:creationId xmlns:p14="http://schemas.microsoft.com/office/powerpoint/2010/main" val="18587352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86800" cy="1143000"/>
          </a:xfrm>
        </p:spPr>
        <p:txBody>
          <a:bodyPr>
            <a:normAutofit fontScale="90000"/>
          </a:bodyPr>
          <a:lstStyle/>
          <a:p>
            <a:r>
              <a:rPr lang="en-US" dirty="0" smtClean="0"/>
              <a:t>Forward Together Working Group</a:t>
            </a:r>
            <a:endParaRPr lang="en-US" dirty="0"/>
          </a:p>
        </p:txBody>
      </p:sp>
      <p:sp>
        <p:nvSpPr>
          <p:cNvPr id="4" name="Rectangle 3"/>
          <p:cNvSpPr/>
          <p:nvPr/>
        </p:nvSpPr>
        <p:spPr>
          <a:xfrm>
            <a:off x="4447607" y="3244334"/>
            <a:ext cx="248786" cy="369332"/>
          </a:xfrm>
          <a:prstGeom prst="rect">
            <a:avLst/>
          </a:prstGeom>
        </p:spPr>
        <p:txBody>
          <a:bodyPr wrap="none">
            <a:spAutoFit/>
          </a:bodyPr>
          <a:lstStyle/>
          <a:p>
            <a:r>
              <a:rPr lang="en-US" dirty="0"/>
              <a:t> </a:t>
            </a:r>
          </a:p>
        </p:txBody>
      </p:sp>
      <p:sp>
        <p:nvSpPr>
          <p:cNvPr id="5" name="Rectangle 4"/>
          <p:cNvSpPr/>
          <p:nvPr/>
        </p:nvSpPr>
        <p:spPr>
          <a:xfrm>
            <a:off x="4447607" y="3244334"/>
            <a:ext cx="248786" cy="369332"/>
          </a:xfrm>
          <a:prstGeom prst="rect">
            <a:avLst/>
          </a:prstGeom>
        </p:spPr>
        <p:txBody>
          <a:bodyPr wrap="none">
            <a:spAutoFit/>
          </a:bodyPr>
          <a:lstStyle/>
          <a:p>
            <a:r>
              <a:rPr lang="en-US" dirty="0"/>
              <a:t> </a:t>
            </a:r>
          </a:p>
        </p:txBody>
      </p:sp>
      <p:pic>
        <p:nvPicPr>
          <p:cNvPr id="7" name="Picture 6"/>
          <p:cNvPicPr>
            <a:picLocks noChangeAspect="1"/>
          </p:cNvPicPr>
          <p:nvPr/>
        </p:nvPicPr>
        <p:blipFill>
          <a:blip r:embed="rId2"/>
          <a:stretch>
            <a:fillRect/>
          </a:stretch>
        </p:blipFill>
        <p:spPr>
          <a:xfrm>
            <a:off x="0" y="1676400"/>
            <a:ext cx="9144000" cy="5129389"/>
          </a:xfrm>
          <a:prstGeom prst="rect">
            <a:avLst/>
          </a:prstGeom>
        </p:spPr>
      </p:pic>
    </p:spTree>
    <p:extLst>
      <p:ext uri="{BB962C8B-B14F-4D97-AF65-F5344CB8AC3E}">
        <p14:creationId xmlns:p14="http://schemas.microsoft.com/office/powerpoint/2010/main" val="504078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a:t>The Forward Together Working Group (FTWG) was formed in June 2020. </a:t>
            </a:r>
            <a:endParaRPr lang="en-US" dirty="0" smtClean="0"/>
          </a:p>
          <a:p>
            <a:r>
              <a:rPr lang="en-US" dirty="0" smtClean="0"/>
              <a:t>The </a:t>
            </a:r>
            <a:r>
              <a:rPr lang="en-US" dirty="0"/>
              <a:t>ALA Executive Board issued the call for volunteers for the FTWG in a way that modeled the volunteer clearinghouse proposed in the </a:t>
            </a:r>
            <a:r>
              <a:rPr lang="en-US" dirty="0" smtClean="0"/>
              <a:t>SCOE recommendations.</a:t>
            </a:r>
          </a:p>
          <a:p>
            <a:r>
              <a:rPr lang="en-US" dirty="0" smtClean="0"/>
              <a:t>The </a:t>
            </a:r>
            <a:r>
              <a:rPr lang="en-US" dirty="0"/>
              <a:t>ALA Executive Board and ALA Governance Office staff worked together to determine the final roster of the FTWG. </a:t>
            </a:r>
          </a:p>
          <a:p>
            <a:pPr marL="0" indent="0">
              <a:buNone/>
            </a:pPr>
            <a:endParaRPr lang="en-US" dirty="0"/>
          </a:p>
        </p:txBody>
      </p:sp>
    </p:spTree>
    <p:extLst>
      <p:ext uri="{BB962C8B-B14F-4D97-AF65-F5344CB8AC3E}">
        <p14:creationId xmlns:p14="http://schemas.microsoft.com/office/powerpoint/2010/main" val="2483359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Charge from CD#42, Annual 2020</a:t>
            </a:r>
            <a:endParaRPr lang="en-US" dirty="0"/>
          </a:p>
        </p:txBody>
      </p:sp>
      <p:sp>
        <p:nvSpPr>
          <p:cNvPr id="3" name="Content Placeholder 2"/>
          <p:cNvSpPr>
            <a:spLocks noGrp="1"/>
          </p:cNvSpPr>
          <p:nvPr>
            <p:ph idx="1"/>
          </p:nvPr>
        </p:nvSpPr>
        <p:spPr/>
        <p:txBody>
          <a:bodyPr>
            <a:normAutofit lnSpcReduction="10000"/>
          </a:bodyPr>
          <a:lstStyle/>
          <a:p>
            <a:r>
              <a:rPr lang="en-US" dirty="0"/>
              <a:t>The Forward Together Working Group will lead SCOE’s Forward Together recommendations through a multi-step process, involving Council and resulting in a member vote upon approval and acceptance by Council. This group will also test and assess Forward Together recommendations, via surveys, straw polls, gathering email responses, or other appropriate means. </a:t>
            </a:r>
          </a:p>
          <a:p>
            <a:endParaRPr lang="en-US" dirty="0"/>
          </a:p>
        </p:txBody>
      </p:sp>
    </p:spTree>
    <p:extLst>
      <p:ext uri="{BB962C8B-B14F-4D97-AF65-F5344CB8AC3E}">
        <p14:creationId xmlns:p14="http://schemas.microsoft.com/office/powerpoint/2010/main" val="848764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Clarification of Charge</a:t>
            </a:r>
            <a:endParaRPr lang="en-US" dirty="0"/>
          </a:p>
        </p:txBody>
      </p:sp>
      <p:sp>
        <p:nvSpPr>
          <p:cNvPr id="3" name="Content Placeholder 2"/>
          <p:cNvSpPr>
            <a:spLocks noGrp="1"/>
          </p:cNvSpPr>
          <p:nvPr>
            <p:ph idx="1"/>
          </p:nvPr>
        </p:nvSpPr>
        <p:spPr/>
        <p:txBody>
          <a:bodyPr/>
          <a:lstStyle/>
          <a:p>
            <a:r>
              <a:rPr lang="en-US" dirty="0"/>
              <a:t>Forward Together Working Group will not make any decisions regarding SCOE’s Forward Together recommendations. The role of the Working Group is to get feedback from Council and synthesize the feedback into a report.</a:t>
            </a:r>
          </a:p>
          <a:p>
            <a:endParaRPr lang="en-US" dirty="0"/>
          </a:p>
        </p:txBody>
      </p:sp>
    </p:spTree>
    <p:extLst>
      <p:ext uri="{BB962C8B-B14F-4D97-AF65-F5344CB8AC3E}">
        <p14:creationId xmlns:p14="http://schemas.microsoft.com/office/powerpoint/2010/main" val="67039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and Timeline</a:t>
            </a:r>
            <a:endParaRPr lang="en-US" dirty="0"/>
          </a:p>
        </p:txBody>
      </p:sp>
      <p:sp>
        <p:nvSpPr>
          <p:cNvPr id="3" name="Content Placeholder 2"/>
          <p:cNvSpPr>
            <a:spLocks noGrp="1"/>
          </p:cNvSpPr>
          <p:nvPr>
            <p:ph idx="1"/>
          </p:nvPr>
        </p:nvSpPr>
        <p:spPr/>
        <p:txBody>
          <a:bodyPr/>
          <a:lstStyle/>
          <a:p>
            <a:r>
              <a:rPr lang="en-US" dirty="0" smtClean="0"/>
              <a:t>Six Council information sessions from August to November</a:t>
            </a:r>
          </a:p>
          <a:p>
            <a:r>
              <a:rPr lang="en-US" dirty="0" smtClean="0"/>
              <a:t>Survey of Council – late November and early December</a:t>
            </a:r>
          </a:p>
          <a:p>
            <a:r>
              <a:rPr lang="en-US" dirty="0"/>
              <a:t>U</a:t>
            </a:r>
            <a:r>
              <a:rPr lang="en-US" dirty="0" smtClean="0"/>
              <a:t>pdate to Council – December 3</a:t>
            </a:r>
          </a:p>
          <a:p>
            <a:r>
              <a:rPr lang="en-US" dirty="0" smtClean="0"/>
              <a:t>Final Report – Submitted January 8</a:t>
            </a:r>
          </a:p>
          <a:p>
            <a:endParaRPr lang="en-US" dirty="0"/>
          </a:p>
        </p:txBody>
      </p:sp>
    </p:spTree>
    <p:extLst>
      <p:ext uri="{BB962C8B-B14F-4D97-AF65-F5344CB8AC3E}">
        <p14:creationId xmlns:p14="http://schemas.microsoft.com/office/powerpoint/2010/main" val="2160688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Participation</a:t>
            </a:r>
            <a:endParaRPr lang="en-US" dirty="0"/>
          </a:p>
        </p:txBody>
      </p:sp>
      <p:sp>
        <p:nvSpPr>
          <p:cNvPr id="3" name="Content Placeholder 2"/>
          <p:cNvSpPr>
            <a:spLocks noGrp="1"/>
          </p:cNvSpPr>
          <p:nvPr>
            <p:ph idx="1"/>
          </p:nvPr>
        </p:nvSpPr>
        <p:spPr/>
        <p:txBody>
          <a:bodyPr/>
          <a:lstStyle/>
          <a:p>
            <a:pPr marL="0" indent="0">
              <a:buNone/>
            </a:pPr>
            <a:r>
              <a:rPr lang="en-US" dirty="0" smtClean="0"/>
              <a:t>Council members at information sessions</a:t>
            </a:r>
          </a:p>
          <a:p>
            <a:pPr marL="0" indent="0" algn="ctr">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761094335"/>
              </p:ext>
            </p:extLst>
          </p:nvPr>
        </p:nvGraphicFramePr>
        <p:xfrm>
          <a:off x="457200" y="2438400"/>
          <a:ext cx="8153400" cy="286512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821742055"/>
                    </a:ext>
                  </a:extLst>
                </a:gridCol>
                <a:gridCol w="3378200">
                  <a:extLst>
                    <a:ext uri="{9D8B030D-6E8A-4147-A177-3AD203B41FA5}">
                      <a16:colId xmlns:a16="http://schemas.microsoft.com/office/drawing/2014/main" val="3579406350"/>
                    </a:ext>
                  </a:extLst>
                </a:gridCol>
                <a:gridCol w="2717800">
                  <a:extLst>
                    <a:ext uri="{9D8B030D-6E8A-4147-A177-3AD203B41FA5}">
                      <a16:colId xmlns:a16="http://schemas.microsoft.com/office/drawing/2014/main" val="1426783605"/>
                    </a:ext>
                  </a:extLst>
                </a:gridCol>
              </a:tblGrid>
              <a:tr h="370840">
                <a:tc>
                  <a:txBody>
                    <a:bodyPr/>
                    <a:lstStyle/>
                    <a:p>
                      <a:pPr algn="ctr"/>
                      <a:r>
                        <a:rPr lang="en-US" dirty="0" smtClean="0"/>
                        <a:t>Session</a:t>
                      </a:r>
                      <a:r>
                        <a:rPr lang="en-US" baseline="0" dirty="0" smtClean="0"/>
                        <a:t> Number</a:t>
                      </a:r>
                      <a:endParaRPr lang="en-US" dirty="0"/>
                    </a:p>
                  </a:txBody>
                  <a:tcPr/>
                </a:tc>
                <a:tc>
                  <a:txBody>
                    <a:bodyPr/>
                    <a:lstStyle/>
                    <a:p>
                      <a:pPr algn="ctr"/>
                      <a:r>
                        <a:rPr lang="en-US" dirty="0" smtClean="0"/>
                        <a:t>Topic</a:t>
                      </a:r>
                      <a:endParaRPr lang="en-US" dirty="0"/>
                    </a:p>
                  </a:txBody>
                  <a:tcPr/>
                </a:tc>
                <a:tc>
                  <a:txBody>
                    <a:bodyPr/>
                    <a:lstStyle/>
                    <a:p>
                      <a:pPr algn="ctr"/>
                      <a:r>
                        <a:rPr lang="en-US" dirty="0" smtClean="0"/>
                        <a:t>Council Attendance</a:t>
                      </a:r>
                      <a:r>
                        <a:rPr lang="en-US" baseline="0" dirty="0" smtClean="0"/>
                        <a:t> / </a:t>
                      </a:r>
                    </a:p>
                    <a:p>
                      <a:pPr algn="ctr"/>
                      <a:r>
                        <a:rPr lang="en-US" baseline="0" dirty="0" smtClean="0"/>
                        <a:t>Total Attendance</a:t>
                      </a:r>
                      <a:endParaRPr lang="en-US" dirty="0"/>
                    </a:p>
                  </a:txBody>
                  <a:tcPr/>
                </a:tc>
                <a:extLst>
                  <a:ext uri="{0D108BD9-81ED-4DB2-BD59-A6C34878D82A}">
                    <a16:rowId xmlns:a16="http://schemas.microsoft.com/office/drawing/2014/main" val="3274632895"/>
                  </a:ext>
                </a:extLst>
              </a:tr>
              <a:tr h="370840">
                <a:tc>
                  <a:txBody>
                    <a:bodyPr/>
                    <a:lstStyle/>
                    <a:p>
                      <a:pPr algn="ctr"/>
                      <a:r>
                        <a:rPr lang="en-US" dirty="0" smtClean="0"/>
                        <a:t>1</a:t>
                      </a:r>
                      <a:endParaRPr lang="en-US" dirty="0"/>
                    </a:p>
                  </a:txBody>
                  <a:tcPr/>
                </a:tc>
                <a:tc>
                  <a:txBody>
                    <a:bodyPr/>
                    <a:lstStyle/>
                    <a:p>
                      <a:pPr algn="ctr"/>
                      <a:r>
                        <a:rPr lang="en-US" dirty="0" smtClean="0"/>
                        <a:t>Core Values</a:t>
                      </a:r>
                      <a:endParaRPr lang="en-US" dirty="0"/>
                    </a:p>
                  </a:txBody>
                  <a:tcPr/>
                </a:tc>
                <a:tc>
                  <a:txBody>
                    <a:bodyPr/>
                    <a:lstStyle/>
                    <a:p>
                      <a:pPr algn="ctr"/>
                      <a:r>
                        <a:rPr lang="en-US" dirty="0" smtClean="0"/>
                        <a:t>unknown </a:t>
                      </a:r>
                      <a:r>
                        <a:rPr lang="en-US" baseline="0" dirty="0" smtClean="0"/>
                        <a:t>/ 88</a:t>
                      </a:r>
                      <a:endParaRPr lang="en-US" dirty="0"/>
                    </a:p>
                  </a:txBody>
                  <a:tcPr/>
                </a:tc>
                <a:extLst>
                  <a:ext uri="{0D108BD9-81ED-4DB2-BD59-A6C34878D82A}">
                    <a16:rowId xmlns:a16="http://schemas.microsoft.com/office/drawing/2014/main" val="1025326997"/>
                  </a:ext>
                </a:extLst>
              </a:tr>
              <a:tr h="370840">
                <a:tc>
                  <a:txBody>
                    <a:bodyPr/>
                    <a:lstStyle/>
                    <a:p>
                      <a:pPr algn="ctr"/>
                      <a:r>
                        <a:rPr lang="en-US" dirty="0" smtClean="0"/>
                        <a:t>2</a:t>
                      </a:r>
                      <a:endParaRPr lang="en-US" dirty="0"/>
                    </a:p>
                  </a:txBody>
                  <a:tcPr/>
                </a:tc>
                <a:tc>
                  <a:txBody>
                    <a:bodyPr/>
                    <a:lstStyle/>
                    <a:p>
                      <a:pPr algn="ctr"/>
                      <a:r>
                        <a:rPr lang="en-US" dirty="0" smtClean="0"/>
                        <a:t>Board</a:t>
                      </a:r>
                      <a:r>
                        <a:rPr lang="en-US" baseline="0" dirty="0" smtClean="0"/>
                        <a:t> Size and Number</a:t>
                      </a:r>
                      <a:endParaRPr lang="en-US" dirty="0"/>
                    </a:p>
                  </a:txBody>
                  <a:tcPr/>
                </a:tc>
                <a:tc>
                  <a:txBody>
                    <a:bodyPr/>
                    <a:lstStyle/>
                    <a:p>
                      <a:pPr algn="ctr"/>
                      <a:r>
                        <a:rPr lang="en-US" dirty="0" smtClean="0"/>
                        <a:t>60</a:t>
                      </a:r>
                      <a:r>
                        <a:rPr lang="en-US" baseline="0" dirty="0" smtClean="0"/>
                        <a:t> / 96</a:t>
                      </a:r>
                      <a:endParaRPr lang="en-US" dirty="0"/>
                    </a:p>
                  </a:txBody>
                  <a:tcPr/>
                </a:tc>
                <a:extLst>
                  <a:ext uri="{0D108BD9-81ED-4DB2-BD59-A6C34878D82A}">
                    <a16:rowId xmlns:a16="http://schemas.microsoft.com/office/drawing/2014/main" val="2390097431"/>
                  </a:ext>
                </a:extLst>
              </a:tr>
              <a:tr h="370840">
                <a:tc>
                  <a:txBody>
                    <a:bodyPr/>
                    <a:lstStyle/>
                    <a:p>
                      <a:pPr algn="ctr"/>
                      <a:r>
                        <a:rPr lang="en-US" dirty="0" smtClean="0"/>
                        <a:t>3</a:t>
                      </a:r>
                      <a:endParaRPr lang="en-US" dirty="0"/>
                    </a:p>
                  </a:txBody>
                  <a:tcPr/>
                </a:tc>
                <a:tc>
                  <a:txBody>
                    <a:bodyPr/>
                    <a:lstStyle/>
                    <a:p>
                      <a:pPr algn="ctr"/>
                      <a:r>
                        <a:rPr lang="en-US" dirty="0" smtClean="0"/>
                        <a:t>Committees</a:t>
                      </a:r>
                      <a:endParaRPr lang="en-US" dirty="0"/>
                    </a:p>
                  </a:txBody>
                  <a:tcPr/>
                </a:tc>
                <a:tc>
                  <a:txBody>
                    <a:bodyPr/>
                    <a:lstStyle/>
                    <a:p>
                      <a:pPr algn="ctr"/>
                      <a:r>
                        <a:rPr lang="en-US" dirty="0" smtClean="0"/>
                        <a:t>66 / 100</a:t>
                      </a:r>
                      <a:endParaRPr lang="en-US" dirty="0"/>
                    </a:p>
                  </a:txBody>
                  <a:tcPr/>
                </a:tc>
                <a:extLst>
                  <a:ext uri="{0D108BD9-81ED-4DB2-BD59-A6C34878D82A}">
                    <a16:rowId xmlns:a16="http://schemas.microsoft.com/office/drawing/2014/main" val="1044270426"/>
                  </a:ext>
                </a:extLst>
              </a:tr>
              <a:tr h="370840">
                <a:tc>
                  <a:txBody>
                    <a:bodyPr/>
                    <a:lstStyle/>
                    <a:p>
                      <a:pPr algn="ctr"/>
                      <a:r>
                        <a:rPr lang="en-US" dirty="0" smtClean="0"/>
                        <a:t>4</a:t>
                      </a:r>
                      <a:endParaRPr lang="en-US" dirty="0"/>
                    </a:p>
                  </a:txBody>
                  <a:tcPr/>
                </a:tc>
                <a:tc>
                  <a:txBody>
                    <a:bodyPr/>
                    <a:lstStyle/>
                    <a:p>
                      <a:pPr algn="ctr"/>
                      <a:r>
                        <a:rPr lang="en-US" dirty="0" smtClean="0"/>
                        <a:t>Roundtable 1% threshold</a:t>
                      </a:r>
                      <a:endParaRPr lang="en-US" dirty="0"/>
                    </a:p>
                  </a:txBody>
                  <a:tcPr/>
                </a:tc>
                <a:tc>
                  <a:txBody>
                    <a:bodyPr/>
                    <a:lstStyle/>
                    <a:p>
                      <a:pPr algn="ctr"/>
                      <a:r>
                        <a:rPr lang="en-US" dirty="0" smtClean="0"/>
                        <a:t>87 / 146</a:t>
                      </a:r>
                      <a:endParaRPr lang="en-US" dirty="0"/>
                    </a:p>
                  </a:txBody>
                  <a:tcPr/>
                </a:tc>
                <a:extLst>
                  <a:ext uri="{0D108BD9-81ED-4DB2-BD59-A6C34878D82A}">
                    <a16:rowId xmlns:a16="http://schemas.microsoft.com/office/drawing/2014/main" val="2298047062"/>
                  </a:ext>
                </a:extLst>
              </a:tr>
              <a:tr h="370840">
                <a:tc>
                  <a:txBody>
                    <a:bodyPr/>
                    <a:lstStyle/>
                    <a:p>
                      <a:pPr algn="ctr"/>
                      <a:r>
                        <a:rPr lang="en-US" dirty="0" smtClean="0"/>
                        <a:t>5</a:t>
                      </a:r>
                      <a:endParaRPr lang="en-US" dirty="0"/>
                    </a:p>
                  </a:txBody>
                  <a:tcPr/>
                </a:tc>
                <a:tc>
                  <a:txBody>
                    <a:bodyPr/>
                    <a:lstStyle/>
                    <a:p>
                      <a:pPr algn="ctr"/>
                      <a:r>
                        <a:rPr lang="en-US" dirty="0" smtClean="0"/>
                        <a:t>Roundtable</a:t>
                      </a:r>
                      <a:r>
                        <a:rPr lang="en-US" baseline="0" dirty="0" smtClean="0"/>
                        <a:t> Governing Docs</a:t>
                      </a:r>
                      <a:endParaRPr lang="en-US" dirty="0"/>
                    </a:p>
                  </a:txBody>
                  <a:tcPr/>
                </a:tc>
                <a:tc>
                  <a:txBody>
                    <a:bodyPr/>
                    <a:lstStyle/>
                    <a:p>
                      <a:pPr algn="ctr"/>
                      <a:r>
                        <a:rPr lang="en-US" dirty="0" smtClean="0"/>
                        <a:t>90 / 144</a:t>
                      </a:r>
                      <a:endParaRPr lang="en-US" dirty="0"/>
                    </a:p>
                  </a:txBody>
                  <a:tcPr/>
                </a:tc>
                <a:extLst>
                  <a:ext uri="{0D108BD9-81ED-4DB2-BD59-A6C34878D82A}">
                    <a16:rowId xmlns:a16="http://schemas.microsoft.com/office/drawing/2014/main" val="2528118474"/>
                  </a:ext>
                </a:extLst>
              </a:tr>
              <a:tr h="370840">
                <a:tc>
                  <a:txBody>
                    <a:bodyPr/>
                    <a:lstStyle/>
                    <a:p>
                      <a:pPr algn="ctr"/>
                      <a:r>
                        <a:rPr lang="en-US" dirty="0" smtClean="0"/>
                        <a:t>6</a:t>
                      </a:r>
                      <a:endParaRPr lang="en-US" dirty="0"/>
                    </a:p>
                  </a:txBody>
                  <a:tcPr/>
                </a:tc>
                <a:tc>
                  <a:txBody>
                    <a:bodyPr/>
                    <a:lstStyle/>
                    <a:p>
                      <a:pPr algn="ctr"/>
                      <a:r>
                        <a:rPr lang="en-US" dirty="0" smtClean="0"/>
                        <a:t>Future of Council</a:t>
                      </a:r>
                      <a:endParaRPr lang="en-US" dirty="0"/>
                    </a:p>
                  </a:txBody>
                  <a:tcPr/>
                </a:tc>
                <a:tc>
                  <a:txBody>
                    <a:bodyPr/>
                    <a:lstStyle/>
                    <a:p>
                      <a:pPr algn="ctr"/>
                      <a:r>
                        <a:rPr lang="en-US" dirty="0" smtClean="0"/>
                        <a:t>121 / 175</a:t>
                      </a:r>
                      <a:endParaRPr lang="en-US" dirty="0"/>
                    </a:p>
                  </a:txBody>
                  <a:tcPr/>
                </a:tc>
                <a:extLst>
                  <a:ext uri="{0D108BD9-81ED-4DB2-BD59-A6C34878D82A}">
                    <a16:rowId xmlns:a16="http://schemas.microsoft.com/office/drawing/2014/main" val="1756734382"/>
                  </a:ext>
                </a:extLst>
              </a:tr>
            </a:tbl>
          </a:graphicData>
        </a:graphic>
      </p:graphicFrame>
    </p:spTree>
    <p:extLst>
      <p:ext uri="{BB962C8B-B14F-4D97-AF65-F5344CB8AC3E}">
        <p14:creationId xmlns:p14="http://schemas.microsoft.com/office/powerpoint/2010/main" val="270809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Survey Participation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97670895"/>
              </p:ext>
            </p:extLst>
          </p:nvPr>
        </p:nvGraphicFramePr>
        <p:xfrm>
          <a:off x="465221" y="2286000"/>
          <a:ext cx="8229600" cy="222504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916668438"/>
                    </a:ext>
                  </a:extLst>
                </a:gridCol>
                <a:gridCol w="4114800">
                  <a:extLst>
                    <a:ext uri="{9D8B030D-6E8A-4147-A177-3AD203B41FA5}">
                      <a16:colId xmlns:a16="http://schemas.microsoft.com/office/drawing/2014/main" val="2123546775"/>
                    </a:ext>
                  </a:extLst>
                </a:gridCol>
              </a:tblGrid>
              <a:tr h="370840">
                <a:tc>
                  <a:txBody>
                    <a:bodyPr/>
                    <a:lstStyle/>
                    <a:p>
                      <a:pPr algn="ctr"/>
                      <a:r>
                        <a:rPr lang="en-US" dirty="0" smtClean="0"/>
                        <a:t>Type of Council</a:t>
                      </a:r>
                      <a:r>
                        <a:rPr lang="en-US" baseline="0" dirty="0" smtClean="0"/>
                        <a:t> Member</a:t>
                      </a:r>
                      <a:endParaRPr lang="en-US" dirty="0"/>
                    </a:p>
                  </a:txBody>
                  <a:tcPr/>
                </a:tc>
                <a:tc>
                  <a:txBody>
                    <a:bodyPr/>
                    <a:lstStyle/>
                    <a:p>
                      <a:pPr algn="ctr"/>
                      <a:r>
                        <a:rPr lang="en-US" dirty="0" smtClean="0"/>
                        <a:t>Survey</a:t>
                      </a:r>
                      <a:r>
                        <a:rPr lang="en-US" baseline="0" dirty="0" smtClean="0"/>
                        <a:t> Respondents (self-identified)</a:t>
                      </a:r>
                      <a:endParaRPr lang="en-US" dirty="0"/>
                    </a:p>
                  </a:txBody>
                  <a:tcPr/>
                </a:tc>
                <a:extLst>
                  <a:ext uri="{0D108BD9-81ED-4DB2-BD59-A6C34878D82A}">
                    <a16:rowId xmlns:a16="http://schemas.microsoft.com/office/drawing/2014/main" val="1206932730"/>
                  </a:ext>
                </a:extLst>
              </a:tr>
              <a:tr h="370840">
                <a:tc>
                  <a:txBody>
                    <a:bodyPr/>
                    <a:lstStyle/>
                    <a:p>
                      <a:pPr algn="ctr"/>
                      <a:r>
                        <a:rPr lang="en-US" dirty="0" smtClean="0"/>
                        <a:t>At Large</a:t>
                      </a:r>
                      <a:endParaRPr lang="en-US" dirty="0"/>
                    </a:p>
                  </a:txBody>
                  <a:tcPr/>
                </a:tc>
                <a:tc>
                  <a:txBody>
                    <a:bodyPr/>
                    <a:lstStyle/>
                    <a:p>
                      <a:pPr algn="ctr"/>
                      <a:r>
                        <a:rPr lang="en-US" dirty="0" smtClean="0"/>
                        <a:t>64</a:t>
                      </a:r>
                      <a:endParaRPr lang="en-US" dirty="0"/>
                    </a:p>
                  </a:txBody>
                  <a:tcPr/>
                </a:tc>
                <a:extLst>
                  <a:ext uri="{0D108BD9-81ED-4DB2-BD59-A6C34878D82A}">
                    <a16:rowId xmlns:a16="http://schemas.microsoft.com/office/drawing/2014/main" val="1918531349"/>
                  </a:ext>
                </a:extLst>
              </a:tr>
              <a:tr h="370840">
                <a:tc>
                  <a:txBody>
                    <a:bodyPr/>
                    <a:lstStyle/>
                    <a:p>
                      <a:pPr algn="ctr"/>
                      <a:r>
                        <a:rPr lang="en-US" dirty="0" smtClean="0"/>
                        <a:t>Division</a:t>
                      </a:r>
                      <a:endParaRPr lang="en-US" dirty="0"/>
                    </a:p>
                  </a:txBody>
                  <a:tcPr/>
                </a:tc>
                <a:tc>
                  <a:txBody>
                    <a:bodyPr/>
                    <a:lstStyle/>
                    <a:p>
                      <a:pPr algn="ctr"/>
                      <a:r>
                        <a:rPr lang="en-US" dirty="0" smtClean="0"/>
                        <a:t>5</a:t>
                      </a:r>
                      <a:endParaRPr lang="en-US" dirty="0"/>
                    </a:p>
                  </a:txBody>
                  <a:tcPr/>
                </a:tc>
                <a:extLst>
                  <a:ext uri="{0D108BD9-81ED-4DB2-BD59-A6C34878D82A}">
                    <a16:rowId xmlns:a16="http://schemas.microsoft.com/office/drawing/2014/main" val="379132790"/>
                  </a:ext>
                </a:extLst>
              </a:tr>
              <a:tr h="370840">
                <a:tc>
                  <a:txBody>
                    <a:bodyPr/>
                    <a:lstStyle/>
                    <a:p>
                      <a:pPr algn="ctr"/>
                      <a:r>
                        <a:rPr lang="en-US" dirty="0" smtClean="0"/>
                        <a:t>Roundtable</a:t>
                      </a:r>
                      <a:endParaRPr lang="en-US" dirty="0"/>
                    </a:p>
                  </a:txBody>
                  <a:tcPr/>
                </a:tc>
                <a:tc>
                  <a:txBody>
                    <a:bodyPr/>
                    <a:lstStyle/>
                    <a:p>
                      <a:pPr algn="ctr"/>
                      <a:r>
                        <a:rPr lang="en-US" dirty="0" smtClean="0"/>
                        <a:t>12</a:t>
                      </a:r>
                      <a:endParaRPr lang="en-US" dirty="0"/>
                    </a:p>
                  </a:txBody>
                  <a:tcPr/>
                </a:tc>
                <a:extLst>
                  <a:ext uri="{0D108BD9-81ED-4DB2-BD59-A6C34878D82A}">
                    <a16:rowId xmlns:a16="http://schemas.microsoft.com/office/drawing/2014/main" val="1204657854"/>
                  </a:ext>
                </a:extLst>
              </a:tr>
              <a:tr h="370840">
                <a:tc>
                  <a:txBody>
                    <a:bodyPr/>
                    <a:lstStyle/>
                    <a:p>
                      <a:pPr algn="ctr"/>
                      <a:r>
                        <a:rPr lang="en-US" dirty="0" smtClean="0"/>
                        <a:t>Chapter</a:t>
                      </a:r>
                      <a:endParaRPr lang="en-US" dirty="0"/>
                    </a:p>
                  </a:txBody>
                  <a:tcPr/>
                </a:tc>
                <a:tc>
                  <a:txBody>
                    <a:bodyPr/>
                    <a:lstStyle/>
                    <a:p>
                      <a:pPr algn="ctr"/>
                      <a:r>
                        <a:rPr lang="en-US" dirty="0" smtClean="0"/>
                        <a:t>25</a:t>
                      </a:r>
                      <a:endParaRPr lang="en-US" dirty="0"/>
                    </a:p>
                  </a:txBody>
                  <a:tcPr/>
                </a:tc>
                <a:extLst>
                  <a:ext uri="{0D108BD9-81ED-4DB2-BD59-A6C34878D82A}">
                    <a16:rowId xmlns:a16="http://schemas.microsoft.com/office/drawing/2014/main" val="2286093287"/>
                  </a:ext>
                </a:extLst>
              </a:tr>
              <a:tr h="370840">
                <a:tc>
                  <a:txBody>
                    <a:bodyPr/>
                    <a:lstStyle/>
                    <a:p>
                      <a:pPr algn="ctr"/>
                      <a:r>
                        <a:rPr lang="en-US" dirty="0" smtClean="0"/>
                        <a:t>Executive Board Member</a:t>
                      </a:r>
                      <a:endParaRPr lang="en-US" dirty="0"/>
                    </a:p>
                  </a:txBody>
                  <a:tcPr/>
                </a:tc>
                <a:tc>
                  <a:txBody>
                    <a:bodyPr/>
                    <a:lstStyle/>
                    <a:p>
                      <a:pPr algn="ctr"/>
                      <a:r>
                        <a:rPr lang="en-US" dirty="0" smtClean="0"/>
                        <a:t>1</a:t>
                      </a:r>
                      <a:endParaRPr lang="en-US" dirty="0"/>
                    </a:p>
                  </a:txBody>
                  <a:tcPr/>
                </a:tc>
                <a:extLst>
                  <a:ext uri="{0D108BD9-81ED-4DB2-BD59-A6C34878D82A}">
                    <a16:rowId xmlns:a16="http://schemas.microsoft.com/office/drawing/2014/main" val="2634334822"/>
                  </a:ext>
                </a:extLst>
              </a:tr>
            </a:tbl>
          </a:graphicData>
        </a:graphic>
      </p:graphicFrame>
    </p:spTree>
    <p:extLst>
      <p:ext uri="{BB962C8B-B14F-4D97-AF65-F5344CB8AC3E}">
        <p14:creationId xmlns:p14="http://schemas.microsoft.com/office/powerpoint/2010/main" val="2560330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Core Values Consensus</a:t>
            </a:r>
            <a:endParaRPr lang="en-US" dirty="0"/>
          </a:p>
        </p:txBody>
      </p:sp>
      <p:sp>
        <p:nvSpPr>
          <p:cNvPr id="3" name="Content Placeholder 2"/>
          <p:cNvSpPr>
            <a:spLocks noGrp="1"/>
          </p:cNvSpPr>
          <p:nvPr>
            <p:ph idx="1"/>
          </p:nvPr>
        </p:nvSpPr>
        <p:spPr/>
        <p:txBody>
          <a:bodyPr/>
          <a:lstStyle/>
          <a:p>
            <a:pPr lvl="0"/>
            <a:r>
              <a:rPr lang="en-US" dirty="0"/>
              <a:t>Need to address silos in the new governance structure as mentioned in SCOE Forward Together recommendations and in other documents on the microsite.</a:t>
            </a:r>
          </a:p>
          <a:p>
            <a:r>
              <a:rPr lang="en-US" dirty="0"/>
              <a:t>Routine review of by-laws and policies is necessary </a:t>
            </a:r>
          </a:p>
        </p:txBody>
      </p:sp>
    </p:spTree>
    <p:extLst>
      <p:ext uri="{BB962C8B-B14F-4D97-AF65-F5344CB8AC3E}">
        <p14:creationId xmlns:p14="http://schemas.microsoft.com/office/powerpoint/2010/main" val="1432290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Board of Directors Consensus</a:t>
            </a:r>
            <a:endParaRPr lang="en-US" dirty="0"/>
          </a:p>
        </p:txBody>
      </p:sp>
      <p:sp>
        <p:nvSpPr>
          <p:cNvPr id="3" name="Content Placeholder 2"/>
          <p:cNvSpPr>
            <a:spLocks noGrp="1"/>
          </p:cNvSpPr>
          <p:nvPr>
            <p:ph idx="1"/>
          </p:nvPr>
        </p:nvSpPr>
        <p:spPr/>
        <p:txBody>
          <a:bodyPr>
            <a:normAutofit fontScale="85000" lnSpcReduction="10000"/>
          </a:bodyPr>
          <a:lstStyle/>
          <a:p>
            <a:pPr lvl="0"/>
            <a:r>
              <a:rPr lang="en-US" dirty="0"/>
              <a:t>There is clear support for changing the name of the Executive Board to the Board of Directors and increasing the size of the group.</a:t>
            </a:r>
          </a:p>
          <a:p>
            <a:pPr lvl="0"/>
            <a:r>
              <a:rPr lang="en-US" dirty="0"/>
              <a:t>While there is a disagreement between the session and the survey regarding how the additional members come onto the board (appointed or elected), there is consensus that the added positions should be representative in some way (i.e., each region should have a board member, or each assembly). </a:t>
            </a:r>
          </a:p>
        </p:txBody>
      </p:sp>
    </p:spTree>
    <p:extLst>
      <p:ext uri="{BB962C8B-B14F-4D97-AF65-F5344CB8AC3E}">
        <p14:creationId xmlns:p14="http://schemas.microsoft.com/office/powerpoint/2010/main" val="16940773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307</TotalTime>
  <Words>890</Words>
  <Application>Microsoft Office PowerPoint</Application>
  <PresentationFormat>On-screen Show (4:3)</PresentationFormat>
  <Paragraphs>92</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Adobe Garamond Pro</vt:lpstr>
      <vt:lpstr>Arial</vt:lpstr>
      <vt:lpstr>Gill Sans MT</vt:lpstr>
      <vt:lpstr>Office Theme</vt:lpstr>
      <vt:lpstr>Forward Together  Working Group</vt:lpstr>
      <vt:lpstr>Introduction</vt:lpstr>
      <vt:lpstr>Charge from CD#42, Annual 2020</vt:lpstr>
      <vt:lpstr>Clarification of Charge</vt:lpstr>
      <vt:lpstr>Process and Timeline</vt:lpstr>
      <vt:lpstr>Session Participation</vt:lpstr>
      <vt:lpstr>Survey Participation</vt:lpstr>
      <vt:lpstr>Core Values Consensus</vt:lpstr>
      <vt:lpstr>Board of Directors Consensus</vt:lpstr>
      <vt:lpstr>Standing Committees Consensus</vt:lpstr>
      <vt:lpstr>Committees Consensus (continued)</vt:lpstr>
      <vt:lpstr>Round Tables 1% Consensus</vt:lpstr>
      <vt:lpstr>Round Tables Documents Consensus</vt:lpstr>
      <vt:lpstr>Future of Council</vt:lpstr>
      <vt:lpstr>Additional Themes (more in CD#35)</vt:lpstr>
      <vt:lpstr>Possible Action Steps</vt:lpstr>
      <vt:lpstr>Reminders</vt:lpstr>
      <vt:lpstr>Thank You</vt:lpstr>
      <vt:lpstr>Forward Together Working Group</vt:lpstr>
    </vt:vector>
  </TitlesOfParts>
  <Company>American Library Association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kjohnson</dc:creator>
  <cp:lastModifiedBy>Yates, Steven</cp:lastModifiedBy>
  <cp:revision>21</cp:revision>
  <dcterms:created xsi:type="dcterms:W3CDTF">2013-09-16T15:16:18Z</dcterms:created>
  <dcterms:modified xsi:type="dcterms:W3CDTF">2021-01-21T22:08:13Z</dcterms:modified>
</cp:coreProperties>
</file>